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81" r:id="rId7"/>
    <p:sldId id="260" r:id="rId8"/>
    <p:sldId id="261" r:id="rId9"/>
    <p:sldId id="279" r:id="rId10"/>
    <p:sldId id="271" r:id="rId11"/>
    <p:sldId id="262" r:id="rId12"/>
    <p:sldId id="280" r:id="rId13"/>
    <p:sldId id="263" r:id="rId14"/>
    <p:sldId id="274" r:id="rId15"/>
    <p:sldId id="283" r:id="rId16"/>
    <p:sldId id="277" r:id="rId17"/>
    <p:sldId id="273" r:id="rId18"/>
    <p:sldId id="276" r:id="rId19"/>
    <p:sldId id="264" r:id="rId20"/>
    <p:sldId id="266" r:id="rId21"/>
    <p:sldId id="26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3D97A1-1DDD-430D-8AD0-4954CEA0F113}" type="datetimeFigureOut">
              <a:rPr lang="en-US" smtClean="0"/>
              <a:pPr/>
              <a:t>12/21/2008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2E8BA6-6042-48B7-BDD6-EFC82CC798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Documents%20and%20Settings\Administrator\Desktop\Silver%20Chloride%20ppt.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3643314"/>
            <a:ext cx="6480048" cy="1752600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Jonah Chevrier</a:t>
            </a:r>
          </a:p>
          <a:p>
            <a:pPr algn="ctr"/>
            <a:r>
              <a:rPr lang="en-CA" dirty="0" smtClean="0"/>
              <a:t>Nick Jiang</a:t>
            </a:r>
          </a:p>
          <a:p>
            <a:pPr algn="ctr"/>
            <a:r>
              <a:rPr lang="en-CA" dirty="0" smtClean="0"/>
              <a:t>Ushhud Khalid</a:t>
            </a:r>
          </a:p>
          <a:p>
            <a:pPr algn="ctr"/>
            <a:r>
              <a:rPr lang="en-CA" dirty="0" smtClean="0"/>
              <a:t>Philip Van-Lane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1538" y="1142984"/>
            <a:ext cx="6907059" cy="156966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Gravimetric Estimation of Chloride 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571462" y="3500438"/>
            <a:ext cx="1428750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l="50000"/>
          <a:stretch>
            <a:fillRect/>
          </a:stretch>
        </p:blipFill>
        <p:spPr bwMode="auto">
          <a:xfrm>
            <a:off x="7072330" y="3500438"/>
            <a:ext cx="1428750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Observations – Quantitative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785926"/>
          <a:ext cx="7467600" cy="29667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Objects Weighed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Mass (g)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Mass of empty crucible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10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Mass of crucible</a:t>
                      </a:r>
                      <a:r>
                        <a:rPr lang="en-CA" baseline="0" dirty="0" smtClean="0"/>
                        <a:t> and lid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15.871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Mass of crucible and NaCl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10.117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Mass of crucible</a:t>
                      </a:r>
                      <a:r>
                        <a:rPr lang="en-CA" baseline="0" dirty="0" smtClean="0"/>
                        <a:t>, NaCl, and lid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15.988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/>
                        <a:t>Mass of NaCl</a:t>
                      </a:r>
                      <a:endParaRPr lang="en-US" b="1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/>
                        <a:t>0.117</a:t>
                      </a:r>
                      <a:endParaRPr lang="en-US" b="1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Mass</a:t>
                      </a:r>
                      <a:r>
                        <a:rPr lang="en-CA" baseline="0" dirty="0" smtClean="0"/>
                        <a:t> of crucible and AgCl</a:t>
                      </a:r>
                      <a:endParaRPr lang="en-US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 smtClean="0"/>
                        <a:t>10.3191</a:t>
                      </a:r>
                      <a:endParaRPr lang="en-US" dirty="0"/>
                    </a:p>
                  </a:txBody>
                  <a:tcPr marL="82973" marR="82973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/>
                        <a:t>Mass</a:t>
                      </a:r>
                      <a:r>
                        <a:rPr lang="en-CA" b="1" baseline="0" dirty="0" smtClean="0"/>
                        <a:t> of AgCl</a:t>
                      </a:r>
                      <a:endParaRPr lang="en-US" b="1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b="1" dirty="0" smtClean="0"/>
                        <a:t>0.3191</a:t>
                      </a:r>
                      <a:endParaRPr lang="en-US" b="1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794" y="4286256"/>
            <a:ext cx="5214974" cy="14001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3200" i="1" dirty="0" smtClean="0"/>
              <a:t>n = </a:t>
            </a:r>
            <a:r>
              <a:rPr lang="en-CA" sz="3200" i="1" u="sng" dirty="0" smtClean="0"/>
              <a:t>Number of molecules</a:t>
            </a:r>
          </a:p>
          <a:p>
            <a:pPr algn="ctr">
              <a:buNone/>
            </a:pPr>
            <a:r>
              <a:rPr lang="en-CA" sz="3200" i="1" dirty="0" smtClean="0"/>
              <a:t>N</a:t>
            </a:r>
            <a:r>
              <a:rPr lang="en-CA" sz="3200" i="1" baseline="-25000" dirty="0" smtClean="0"/>
              <a:t>A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428860" y="1785926"/>
            <a:ext cx="3900486" cy="1400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CA" sz="3200" i="1" dirty="0" smtClean="0"/>
              <a:t>n = </a:t>
            </a:r>
            <a:r>
              <a:rPr lang="en-CA" sz="3200" i="1" u="sng" dirty="0" smtClean="0"/>
              <a:t>_    Mass    _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CA" sz="3200" i="1" dirty="0" smtClean="0"/>
              <a:t>      Molar Mass</a:t>
            </a:r>
            <a:endParaRPr lang="en-CA" sz="3200" i="1" baseline="-25000" dirty="0" smtClean="0"/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CA" sz="3200" b="0" i="1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3286124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Theoretical: 0.002 moles</a:t>
            </a:r>
          </a:p>
          <a:p>
            <a:pPr algn="ctr"/>
            <a:r>
              <a:rPr lang="en-CA" dirty="0" smtClean="0"/>
              <a:t>Actual: </a:t>
            </a:r>
            <a:r>
              <a:rPr lang="en-US" dirty="0" smtClean="0"/>
              <a:t>0.002226475 moles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71670" y="5643578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Theoretical: </a:t>
            </a:r>
            <a:r>
              <a:rPr lang="en-US" dirty="0" smtClean="0"/>
              <a:t>1.2044 * 10</a:t>
            </a:r>
            <a:r>
              <a:rPr lang="en-US" baseline="30000" dirty="0" smtClean="0"/>
              <a:t>21</a:t>
            </a:r>
            <a:r>
              <a:rPr lang="en-US" dirty="0" smtClean="0"/>
              <a:t> molecules</a:t>
            </a:r>
            <a:endParaRPr lang="en-CA" dirty="0" smtClean="0"/>
          </a:p>
          <a:p>
            <a:pPr algn="ctr"/>
            <a:r>
              <a:rPr lang="en-CA" dirty="0" smtClean="0"/>
              <a:t>Actual: </a:t>
            </a:r>
            <a:r>
              <a:rPr lang="en-US" dirty="0" smtClean="0"/>
              <a:t>1.3407843432 * 10</a:t>
            </a:r>
            <a:r>
              <a:rPr lang="en-US" baseline="30000" dirty="0" smtClean="0"/>
              <a:t>21</a:t>
            </a:r>
            <a:r>
              <a:rPr lang="en-US" dirty="0" smtClean="0"/>
              <a:t> molecules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Calculations </a:t>
            </a:r>
            <a:r>
              <a:rPr lang="en-CA" baseline="-25000" dirty="0" smtClean="0"/>
              <a:t>Part 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7467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2800" u="sng" dirty="0" smtClean="0"/>
              <a:t>Percentage Yield</a:t>
            </a:r>
            <a:endParaRPr lang="en-CA" sz="2800" dirty="0" smtClean="0"/>
          </a:p>
          <a:p>
            <a:pPr algn="ctr">
              <a:buNone/>
            </a:pPr>
            <a:r>
              <a:rPr lang="en-CA" sz="2800" dirty="0" smtClean="0"/>
              <a:t> | Actual / Theoretical | *100</a:t>
            </a:r>
          </a:p>
          <a:p>
            <a:pPr algn="ctr">
              <a:buNone/>
            </a:pPr>
            <a:r>
              <a:rPr lang="en-CA" sz="2800" dirty="0" smtClean="0"/>
              <a:t>=</a:t>
            </a:r>
            <a:r>
              <a:rPr lang="en-CA" sz="2800" b="1" dirty="0" smtClean="0"/>
              <a:t>111.32%</a:t>
            </a:r>
          </a:p>
          <a:p>
            <a:pPr algn="ctr">
              <a:buNone/>
            </a:pPr>
            <a:endParaRPr lang="en-CA" sz="2800" dirty="0" smtClean="0"/>
          </a:p>
          <a:p>
            <a:pPr algn="ctr">
              <a:buNone/>
            </a:pPr>
            <a:endParaRPr lang="en-CA" sz="2800" dirty="0" smtClean="0"/>
          </a:p>
          <a:p>
            <a:pPr algn="ctr">
              <a:buNone/>
            </a:pPr>
            <a:r>
              <a:rPr lang="en-CA" sz="2800" u="sng" dirty="0" smtClean="0"/>
              <a:t>Percentage of Error</a:t>
            </a:r>
            <a:endParaRPr lang="en-CA" sz="2800" dirty="0" smtClean="0"/>
          </a:p>
          <a:p>
            <a:pPr algn="ctr">
              <a:buNone/>
            </a:pPr>
            <a:r>
              <a:rPr lang="en-CA" sz="2800" dirty="0" smtClean="0"/>
              <a:t>| (Theoretical – Actual) / Theoretical | *100</a:t>
            </a:r>
          </a:p>
          <a:p>
            <a:pPr algn="ctr">
              <a:buNone/>
            </a:pPr>
            <a:r>
              <a:rPr lang="en-CA" sz="2800" dirty="0" smtClean="0"/>
              <a:t>=</a:t>
            </a:r>
            <a:r>
              <a:rPr lang="en-CA" sz="2800" b="1" dirty="0" smtClean="0"/>
              <a:t>11.32%</a:t>
            </a:r>
            <a:endParaRPr lang="en-US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Initial problem was to separate AgCl</a:t>
            </a:r>
            <a:r>
              <a:rPr lang="en-CA" baseline="-25000" dirty="0" smtClean="0"/>
              <a:t>(s)</a:t>
            </a:r>
            <a:r>
              <a:rPr lang="en-CA" dirty="0" smtClean="0"/>
              <a:t> from the NaNO</a:t>
            </a:r>
            <a:r>
              <a:rPr lang="en-CA" baseline="-25000" dirty="0" smtClean="0"/>
              <a:t>3(aq)</a:t>
            </a:r>
          </a:p>
          <a:p>
            <a:pPr lvl="1"/>
            <a:r>
              <a:rPr lang="en-CA" dirty="0" smtClean="0"/>
              <a:t>Both have very high boiling points; evaporation would not be feasible</a:t>
            </a:r>
          </a:p>
          <a:p>
            <a:r>
              <a:rPr lang="en-CA" dirty="0" smtClean="0"/>
              <a:t>Gravimetric analysis was used for convenience</a:t>
            </a:r>
          </a:p>
          <a:p>
            <a:endParaRPr lang="en-CA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857364"/>
            <a:ext cx="278251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Discussion </a:t>
            </a:r>
            <a:r>
              <a:rPr lang="en-CA" sz="3600" baseline="-25000" dirty="0" smtClean="0"/>
              <a:t>Part 2</a:t>
            </a:r>
            <a:r>
              <a:rPr lang="en-CA" sz="3600" dirty="0" smtClean="0"/>
              <a:t>: Analytical Chemistry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24" cy="4829196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Study of chemical composition of natural and artificial materials</a:t>
            </a:r>
          </a:p>
          <a:p>
            <a:r>
              <a:rPr lang="en-CA" dirty="0" smtClean="0"/>
              <a:t>Deals with 3 main questions</a:t>
            </a:r>
          </a:p>
          <a:p>
            <a:pPr lvl="1"/>
            <a:r>
              <a:rPr lang="en-CA" dirty="0" smtClean="0"/>
              <a:t>What chemicals are present?</a:t>
            </a:r>
          </a:p>
          <a:p>
            <a:pPr lvl="1"/>
            <a:r>
              <a:rPr lang="en-CA" dirty="0" smtClean="0"/>
              <a:t>Characteristics of the chemicals?</a:t>
            </a:r>
          </a:p>
          <a:p>
            <a:pPr lvl="1"/>
            <a:r>
              <a:rPr lang="en-CA" dirty="0" smtClean="0"/>
              <a:t>Quantity of the chemicals?</a:t>
            </a:r>
          </a:p>
          <a:p>
            <a:r>
              <a:rPr lang="en-CA" dirty="0" smtClean="0"/>
              <a:t>Quantitative</a:t>
            </a:r>
          </a:p>
          <a:p>
            <a:pPr lvl="1"/>
            <a:r>
              <a:rPr lang="en-CA" dirty="0" smtClean="0"/>
              <a:t>Amount of chemicals</a:t>
            </a:r>
          </a:p>
          <a:p>
            <a:r>
              <a:rPr lang="en-CA" dirty="0" err="1" smtClean="0"/>
              <a:t>Qualititative</a:t>
            </a:r>
            <a:endParaRPr lang="en-CA" dirty="0" smtClean="0"/>
          </a:p>
          <a:p>
            <a:pPr lvl="1"/>
            <a:r>
              <a:rPr lang="en-CA" dirty="0" smtClean="0"/>
              <a:t>Determining presence of chemicals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Analytical Chemistry </a:t>
            </a:r>
            <a:r>
              <a:rPr lang="en-CA" baseline="-25000" dirty="0" smtClean="0"/>
              <a:t>Part 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txBody>
          <a:bodyPr/>
          <a:lstStyle/>
          <a:p>
            <a:r>
              <a:rPr lang="en-CA" dirty="0" smtClean="0"/>
              <a:t>Much focus on it between the 17</a:t>
            </a:r>
            <a:r>
              <a:rPr lang="en-CA" baseline="30000" dirty="0" smtClean="0"/>
              <a:t>th</a:t>
            </a:r>
            <a:r>
              <a:rPr lang="en-CA" dirty="0" smtClean="0"/>
              <a:t> and 20</a:t>
            </a:r>
            <a:r>
              <a:rPr lang="en-CA" baseline="30000" dirty="0" smtClean="0"/>
              <a:t>th</a:t>
            </a:r>
            <a:r>
              <a:rPr lang="en-CA" dirty="0" smtClean="0"/>
              <a:t> centuries</a:t>
            </a:r>
          </a:p>
          <a:p>
            <a:r>
              <a:rPr lang="en-CA" dirty="0" smtClean="0"/>
              <a:t>First kind of instrumental analysis flame emissive spectrometry</a:t>
            </a:r>
          </a:p>
          <a:p>
            <a:pPr lvl="1"/>
            <a:r>
              <a:rPr lang="en-CA" dirty="0" smtClean="0"/>
              <a:t>Robert Bunsen, 1860</a:t>
            </a:r>
          </a:p>
          <a:p>
            <a:r>
              <a:rPr lang="en-CA" dirty="0" smtClean="0"/>
              <a:t>Most studied branch of chemistry</a:t>
            </a:r>
            <a:endParaRPr lang="en-US" dirty="0"/>
          </a:p>
        </p:txBody>
      </p:sp>
      <p:pic>
        <p:nvPicPr>
          <p:cNvPr id="4" name="Picture 6" descr="F:\Kevin (Philip)\GRADE 11\CHEMISTRY\ROBERT BUNSE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00694" y="1714488"/>
            <a:ext cx="3044825" cy="411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9144000" cy="1143000"/>
          </a:xfrm>
        </p:spPr>
        <p:txBody>
          <a:bodyPr>
            <a:noAutofit/>
          </a:bodyPr>
          <a:lstStyle/>
          <a:p>
            <a:r>
              <a:rPr lang="en-CA" sz="3600" dirty="0" smtClean="0"/>
              <a:t>Discussion </a:t>
            </a:r>
            <a:r>
              <a:rPr lang="en-CA" sz="3600" baseline="-25000" dirty="0" smtClean="0"/>
              <a:t>Part 3</a:t>
            </a:r>
            <a:r>
              <a:rPr lang="en-CA" sz="3600" dirty="0" smtClean="0"/>
              <a:t>: </a:t>
            </a:r>
            <a:r>
              <a:rPr lang="en-CA" sz="3600" dirty="0" err="1" smtClean="0"/>
              <a:t>Thermogravimetric</a:t>
            </a:r>
            <a:r>
              <a:rPr lang="en-CA" sz="3600" dirty="0" smtClean="0"/>
              <a:t> Analysis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Part of instrumental analysis branch</a:t>
            </a:r>
          </a:p>
          <a:p>
            <a:r>
              <a:rPr lang="en-CA" dirty="0" smtClean="0"/>
              <a:t>Study of weight changes in relation to temperature</a:t>
            </a:r>
          </a:p>
          <a:p>
            <a:r>
              <a:rPr lang="en-CA" dirty="0" smtClean="0"/>
              <a:t>Used to determine characteristics of polymers</a:t>
            </a:r>
          </a:p>
          <a:p>
            <a:pPr lvl="1"/>
            <a:r>
              <a:rPr lang="en-CA" dirty="0" smtClean="0"/>
              <a:t>Large molecules composed of repeating structural units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Discussion </a:t>
            </a:r>
            <a:r>
              <a:rPr lang="en-CA" baseline="-25000" dirty="0" smtClean="0"/>
              <a:t>Part 4</a:t>
            </a:r>
            <a:r>
              <a:rPr lang="en-CA" dirty="0" smtClean="0"/>
              <a:t>: Volumetric Titration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972072"/>
          </a:xfrm>
        </p:spPr>
        <p:txBody>
          <a:bodyPr>
            <a:normAutofit/>
          </a:bodyPr>
          <a:lstStyle/>
          <a:p>
            <a:r>
              <a:rPr lang="en-CA" dirty="0" smtClean="0"/>
              <a:t>Another traditional analytical technique</a:t>
            </a:r>
          </a:p>
          <a:p>
            <a:r>
              <a:rPr lang="en-CA" dirty="0" smtClean="0"/>
              <a:t>Reagent of known concentration and volume</a:t>
            </a:r>
          </a:p>
          <a:p>
            <a:pPr lvl="1"/>
            <a:r>
              <a:rPr lang="en-CA" i="1" dirty="0" smtClean="0"/>
              <a:t>Titrant</a:t>
            </a:r>
          </a:p>
          <a:p>
            <a:r>
              <a:rPr lang="en-CA" dirty="0" smtClean="0"/>
              <a:t>Solution of unknown volume and concentration</a:t>
            </a:r>
          </a:p>
          <a:p>
            <a:pPr lvl="1"/>
            <a:r>
              <a:rPr lang="en-CA" i="1" dirty="0" smtClean="0"/>
              <a:t>Titrand</a:t>
            </a:r>
            <a:endParaRPr lang="en-US" i="1" dirty="0"/>
          </a:p>
        </p:txBody>
      </p:sp>
      <p:pic>
        <p:nvPicPr>
          <p:cNvPr id="4" name="Picture 6" descr="F:\Kevin (Philip)\GRADE 11\CHEMISTRY\TITRA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15008" y="1571612"/>
            <a:ext cx="27432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Volumetric Titration </a:t>
            </a:r>
            <a:r>
              <a:rPr lang="en-CA" baseline="-25000" dirty="0" smtClean="0"/>
              <a:t>Part 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58138" cy="4525963"/>
          </a:xfrm>
        </p:spPr>
        <p:txBody>
          <a:bodyPr/>
          <a:lstStyle/>
          <a:p>
            <a:r>
              <a:rPr lang="en-CA" dirty="0" smtClean="0"/>
              <a:t>Volume, instead of mass, is measured</a:t>
            </a:r>
          </a:p>
          <a:p>
            <a:r>
              <a:rPr lang="en-CA" dirty="0" smtClean="0"/>
              <a:t>Titrant is added to titrand until </a:t>
            </a:r>
            <a:r>
              <a:rPr lang="en-CA" i="1" dirty="0" smtClean="0"/>
              <a:t>endpoint</a:t>
            </a:r>
            <a:r>
              <a:rPr lang="en-CA" dirty="0" smtClean="0"/>
              <a:t> is reached</a:t>
            </a:r>
          </a:p>
          <a:p>
            <a:pPr lvl="1"/>
            <a:r>
              <a:rPr lang="en-CA" dirty="0" smtClean="0"/>
              <a:t>Indicators make endpoint obvious to observers</a:t>
            </a:r>
          </a:p>
          <a:p>
            <a:r>
              <a:rPr lang="en-CA" dirty="0" smtClean="0"/>
              <a:t>Most often used for neutralization reactions</a:t>
            </a:r>
          </a:p>
          <a:p>
            <a:pPr lvl="1"/>
            <a:r>
              <a:rPr lang="en-CA" dirty="0" smtClean="0"/>
              <a:t>Acid + Base </a:t>
            </a:r>
            <a:r>
              <a:rPr lang="en-CA" dirty="0" smtClean="0">
                <a:sym typeface="Wingdings" pitchFamily="2" charset="2"/>
              </a:rPr>
              <a:t> Water + Ionic Salt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lnSpcReduction="10000"/>
          </a:bodyPr>
          <a:lstStyle/>
          <a:p>
            <a:r>
              <a:rPr lang="en-CA" dirty="0" smtClean="0">
                <a:sym typeface="Wingdings" pitchFamily="2" charset="2"/>
              </a:rPr>
              <a:t>Precipitate of AgCl formed through double displacement reaction</a:t>
            </a:r>
          </a:p>
          <a:p>
            <a:endParaRPr lang="en-CA" dirty="0" smtClean="0">
              <a:sym typeface="Wingdings" pitchFamily="2" charset="2"/>
            </a:endParaRPr>
          </a:p>
          <a:p>
            <a:pPr algn="ctr">
              <a:buNone/>
            </a:pPr>
            <a:r>
              <a:rPr lang="en-CA" dirty="0" smtClean="0"/>
              <a:t>AgNO</a:t>
            </a:r>
            <a:r>
              <a:rPr lang="en-CA" baseline="-25000" dirty="0" smtClean="0"/>
              <a:t>3 (aq)</a:t>
            </a:r>
            <a:r>
              <a:rPr lang="en-CA" dirty="0" smtClean="0"/>
              <a:t> + NaCl</a:t>
            </a:r>
            <a:r>
              <a:rPr lang="en-CA" baseline="-25000" dirty="0" smtClean="0"/>
              <a:t>(aq)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b="1" dirty="0" smtClean="0">
                <a:sym typeface="Wingdings" pitchFamily="2" charset="2"/>
              </a:rPr>
              <a:t>AgCl</a:t>
            </a:r>
            <a:r>
              <a:rPr lang="en-CA" b="1" baseline="-25000" dirty="0" smtClean="0">
                <a:sym typeface="Wingdings" pitchFamily="2" charset="2"/>
              </a:rPr>
              <a:t>(s)</a:t>
            </a:r>
            <a:r>
              <a:rPr lang="en-CA" b="1" dirty="0" smtClean="0">
                <a:sym typeface="Wingdings" pitchFamily="2" charset="2"/>
              </a:rPr>
              <a:t> </a:t>
            </a:r>
            <a:r>
              <a:rPr lang="en-CA" dirty="0" smtClean="0">
                <a:sym typeface="Wingdings" pitchFamily="2" charset="2"/>
              </a:rPr>
              <a:t>+ NaNO</a:t>
            </a:r>
            <a:r>
              <a:rPr lang="en-CA" baseline="-25000" dirty="0" smtClean="0">
                <a:sym typeface="Wingdings" pitchFamily="2" charset="2"/>
              </a:rPr>
              <a:t>3(aq)</a:t>
            </a:r>
          </a:p>
          <a:p>
            <a:endParaRPr lang="en-US" dirty="0" smtClean="0"/>
          </a:p>
          <a:p>
            <a:r>
              <a:rPr lang="en-US" dirty="0" smtClean="0"/>
              <a:t>0.3191g of </a:t>
            </a:r>
            <a:r>
              <a:rPr lang="en-US" dirty="0" err="1" smtClean="0"/>
              <a:t>AgCl</a:t>
            </a:r>
            <a:endParaRPr lang="en-US" dirty="0" smtClean="0"/>
          </a:p>
          <a:p>
            <a:pPr lvl="1"/>
            <a:r>
              <a:rPr lang="en-US" dirty="0" smtClean="0"/>
              <a:t>1.3407843432 * 10</a:t>
            </a:r>
            <a:r>
              <a:rPr lang="en-US" baseline="30000" dirty="0" smtClean="0"/>
              <a:t>21</a:t>
            </a:r>
            <a:r>
              <a:rPr lang="en-US" dirty="0" smtClean="0"/>
              <a:t> </a:t>
            </a:r>
            <a:r>
              <a:rPr lang="en-US" dirty="0" err="1" smtClean="0"/>
              <a:t>Cl</a:t>
            </a:r>
            <a:r>
              <a:rPr lang="en-US" baseline="30000" dirty="0" smtClean="0"/>
              <a:t>-</a:t>
            </a:r>
            <a:r>
              <a:rPr lang="en-US" dirty="0" smtClean="0"/>
              <a:t> ions in precipitate</a:t>
            </a:r>
          </a:p>
          <a:p>
            <a:r>
              <a:rPr lang="en-CA" dirty="0" smtClean="0">
                <a:sym typeface="Wingdings" pitchFamily="2" charset="2"/>
              </a:rPr>
              <a:t>Carbon particles remained </a:t>
            </a:r>
            <a:endParaRPr lang="en-CA" baseline="-25000" dirty="0" smtClean="0">
              <a:sym typeface="Wingdings" pitchFamily="2" charset="2"/>
            </a:endParaRPr>
          </a:p>
          <a:p>
            <a:pPr lvl="1"/>
            <a:r>
              <a:rPr lang="en-CA" dirty="0" smtClean="0"/>
              <a:t>Added to mass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i="1" dirty="0" smtClean="0"/>
              <a:t>Gravimetric Analysis </a:t>
            </a:r>
            <a:r>
              <a:rPr lang="en-CA" dirty="0" smtClean="0"/>
              <a:t>is</a:t>
            </a:r>
            <a:r>
              <a:rPr lang="en-CA" i="1" dirty="0" smtClean="0"/>
              <a:t> </a:t>
            </a:r>
            <a:r>
              <a:rPr lang="en-CA" dirty="0" smtClean="0"/>
              <a:t>used to determine the amount of a substance</a:t>
            </a:r>
          </a:p>
          <a:p>
            <a:r>
              <a:rPr lang="en-CA" i="1" dirty="0" err="1" smtClean="0"/>
              <a:t>Stoichiometry</a:t>
            </a:r>
            <a:r>
              <a:rPr lang="en-CA" dirty="0" smtClean="0"/>
              <a:t> is the study of the relationships between products and reactants</a:t>
            </a:r>
          </a:p>
          <a:p>
            <a:r>
              <a:rPr lang="en-CA" i="1" dirty="0" smtClean="0"/>
              <a:t>Gravimetric </a:t>
            </a:r>
            <a:r>
              <a:rPr lang="en-CA" i="1" dirty="0" err="1" smtClean="0"/>
              <a:t>stoichiometry</a:t>
            </a:r>
            <a:r>
              <a:rPr lang="en-CA" i="1" dirty="0" smtClean="0"/>
              <a:t> </a:t>
            </a:r>
            <a:r>
              <a:rPr lang="en-CA" dirty="0" smtClean="0"/>
              <a:t>is the combination of gravimetric analysis and </a:t>
            </a:r>
            <a:r>
              <a:rPr lang="en-CA" dirty="0" err="1" smtClean="0"/>
              <a:t>stoichiometry</a:t>
            </a:r>
            <a:endParaRPr lang="en-CA" i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Sources of Error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/>
          <a:lstStyle/>
          <a:p>
            <a:r>
              <a:rPr lang="en-CA" dirty="0" smtClean="0"/>
              <a:t>Inconsistence balance readings</a:t>
            </a:r>
          </a:p>
          <a:p>
            <a:r>
              <a:rPr lang="en-CA" dirty="0" smtClean="0"/>
              <a:t>Contamination of chemical substances</a:t>
            </a:r>
          </a:p>
          <a:p>
            <a:r>
              <a:rPr lang="en-CA" dirty="0" smtClean="0"/>
              <a:t>Uncertain if the </a:t>
            </a:r>
            <a:r>
              <a:rPr lang="en-CA" dirty="0" err="1" smtClean="0"/>
              <a:t>Cl</a:t>
            </a:r>
            <a:r>
              <a:rPr lang="en-CA" baseline="30000" dirty="0" smtClean="0"/>
              <a:t>-</a:t>
            </a:r>
            <a:r>
              <a:rPr lang="en-CA" dirty="0" smtClean="0"/>
              <a:t> ions had completely reacted with the Ag</a:t>
            </a:r>
            <a:r>
              <a:rPr lang="en-CA" baseline="30000" dirty="0" smtClean="0"/>
              <a:t>+</a:t>
            </a:r>
            <a:r>
              <a:rPr lang="en-CA" dirty="0" smtClean="0"/>
              <a:t> ions</a:t>
            </a:r>
          </a:p>
          <a:p>
            <a:r>
              <a:rPr lang="en-CA" dirty="0" smtClean="0"/>
              <a:t>Qualitative filter paper did not disintegrate</a:t>
            </a:r>
          </a:p>
          <a:p>
            <a:r>
              <a:rPr lang="en-CA" dirty="0" smtClean="0"/>
              <a:t>Residue left in crucible from previous experiments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000" r="14000"/>
          <a:stretch>
            <a:fillRect/>
          </a:stretch>
        </p:blipFill>
        <p:spPr bwMode="auto">
          <a:xfrm>
            <a:off x="3714744" y="4857760"/>
            <a:ext cx="1718981" cy="178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Suggested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 of quantitative filter paper rather than qualitative</a:t>
            </a:r>
          </a:p>
          <a:p>
            <a:r>
              <a:rPr lang="en-CA" dirty="0" smtClean="0"/>
              <a:t>More accurate balances</a:t>
            </a:r>
          </a:p>
          <a:p>
            <a:r>
              <a:rPr lang="en-CA" dirty="0" smtClean="0"/>
              <a:t>Using materials which may not have been contaminated from previous experiments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r>
              <a:rPr lang="en-CA" dirty="0" smtClean="0"/>
              <a:t>Approximate the amount of </a:t>
            </a:r>
            <a:r>
              <a:rPr lang="en-CA" dirty="0" err="1" smtClean="0"/>
              <a:t>Cl</a:t>
            </a:r>
            <a:r>
              <a:rPr lang="en-CA" baseline="30000" dirty="0" smtClean="0"/>
              <a:t>-</a:t>
            </a:r>
            <a:r>
              <a:rPr lang="en-CA" dirty="0" smtClean="0"/>
              <a:t> ions in </a:t>
            </a:r>
            <a:r>
              <a:rPr lang="en-CA" dirty="0" err="1" smtClean="0"/>
              <a:t>AgCl</a:t>
            </a: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 algn="ctr">
              <a:buNone/>
            </a:pPr>
            <a:r>
              <a:rPr lang="en-CA" dirty="0" smtClean="0"/>
              <a:t>AgNO</a:t>
            </a:r>
            <a:r>
              <a:rPr lang="en-CA" baseline="-25000" dirty="0" smtClean="0"/>
              <a:t>3 (aq)</a:t>
            </a:r>
            <a:r>
              <a:rPr lang="en-CA" dirty="0" smtClean="0"/>
              <a:t> + NaCl</a:t>
            </a:r>
            <a:r>
              <a:rPr lang="en-CA" baseline="-25000" dirty="0" smtClean="0"/>
              <a:t>(aq)</a:t>
            </a:r>
            <a:r>
              <a:rPr lang="en-CA" dirty="0" smtClean="0"/>
              <a:t> </a:t>
            </a:r>
            <a:r>
              <a:rPr lang="en-CA" dirty="0" smtClean="0">
                <a:sym typeface="Wingdings" pitchFamily="2" charset="2"/>
              </a:rPr>
              <a:t> </a:t>
            </a:r>
            <a:r>
              <a:rPr lang="en-CA" b="1" dirty="0" smtClean="0">
                <a:sym typeface="Wingdings" pitchFamily="2" charset="2"/>
              </a:rPr>
              <a:t>AgCl</a:t>
            </a:r>
            <a:r>
              <a:rPr lang="en-CA" baseline="-25000" dirty="0" smtClean="0">
                <a:sym typeface="Wingdings" pitchFamily="2" charset="2"/>
              </a:rPr>
              <a:t>(s)</a:t>
            </a:r>
            <a:r>
              <a:rPr lang="en-CA" dirty="0" smtClean="0">
                <a:sym typeface="Wingdings" pitchFamily="2" charset="2"/>
              </a:rPr>
              <a:t> + NaNO</a:t>
            </a:r>
            <a:r>
              <a:rPr lang="en-CA" baseline="-25000" dirty="0" smtClean="0">
                <a:sym typeface="Wingdings" pitchFamily="2" charset="2"/>
              </a:rPr>
              <a:t>3(aq)</a:t>
            </a:r>
          </a:p>
          <a:p>
            <a:endParaRPr lang="en-CA" dirty="0" smtClean="0"/>
          </a:p>
          <a:p>
            <a:r>
              <a:rPr lang="en-CA" dirty="0" smtClean="0"/>
              <a:t>Dealing with limiting and excess reagents</a:t>
            </a:r>
          </a:p>
          <a:p>
            <a:r>
              <a:rPr lang="en-CA" dirty="0" smtClean="0"/>
              <a:t>Filter out the AgCl from the NaNO</a:t>
            </a:r>
            <a:r>
              <a:rPr lang="en-CA" baseline="-25000" dirty="0" smtClean="0"/>
              <a:t>3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CA" dirty="0" smtClean="0"/>
              <a:t>Safety Goggles</a:t>
            </a:r>
          </a:p>
          <a:p>
            <a:r>
              <a:rPr lang="en-CA" dirty="0" smtClean="0"/>
              <a:t>Distilled Water</a:t>
            </a:r>
          </a:p>
          <a:p>
            <a:r>
              <a:rPr lang="en-CA" dirty="0" smtClean="0"/>
              <a:t>NaCl (0.117g) and AgNO</a:t>
            </a:r>
            <a:r>
              <a:rPr lang="en-CA" baseline="-25000" dirty="0" smtClean="0"/>
              <a:t>3(aq)</a:t>
            </a:r>
            <a:endParaRPr lang="en-CA" dirty="0" smtClean="0"/>
          </a:p>
          <a:p>
            <a:r>
              <a:rPr lang="en-CA" dirty="0" smtClean="0"/>
              <a:t>Beaker</a:t>
            </a:r>
          </a:p>
          <a:p>
            <a:r>
              <a:rPr lang="en-CA" dirty="0" smtClean="0"/>
              <a:t>Erlenmeyer Flask</a:t>
            </a:r>
          </a:p>
          <a:p>
            <a:r>
              <a:rPr lang="en-US" dirty="0" smtClean="0"/>
              <a:t>Dropper</a:t>
            </a:r>
          </a:p>
          <a:p>
            <a:r>
              <a:rPr lang="en-US" dirty="0" smtClean="0"/>
              <a:t>Funnel</a:t>
            </a:r>
          </a:p>
          <a:p>
            <a:r>
              <a:rPr lang="en-US" dirty="0" smtClean="0"/>
              <a:t>1 piece of (</a:t>
            </a:r>
            <a:r>
              <a:rPr lang="en-US" dirty="0" err="1" smtClean="0"/>
              <a:t>Whatman</a:t>
            </a:r>
            <a:r>
              <a:rPr lang="en-US" dirty="0" smtClean="0"/>
              <a:t>) filter paper</a:t>
            </a:r>
          </a:p>
          <a:p>
            <a:r>
              <a:rPr lang="en-US" dirty="0" smtClean="0"/>
              <a:t>Porcelain crucible and lid</a:t>
            </a:r>
          </a:p>
          <a:p>
            <a:r>
              <a:rPr lang="en-US" dirty="0" smtClean="0"/>
              <a:t>Crucible tongs</a:t>
            </a:r>
          </a:p>
          <a:p>
            <a:r>
              <a:rPr lang="en-US" dirty="0" smtClean="0"/>
              <a:t>Ring clamp</a:t>
            </a:r>
          </a:p>
          <a:p>
            <a:r>
              <a:rPr lang="en-US" dirty="0" smtClean="0"/>
              <a:t>Retort stand</a:t>
            </a:r>
          </a:p>
          <a:p>
            <a:r>
              <a:rPr lang="en-US" dirty="0" smtClean="0"/>
              <a:t>Clay triangle</a:t>
            </a:r>
          </a:p>
          <a:p>
            <a:r>
              <a:rPr lang="en-US" dirty="0" smtClean="0"/>
              <a:t>Bunsen burner</a:t>
            </a:r>
          </a:p>
          <a:p>
            <a:r>
              <a:rPr lang="en-US" dirty="0" smtClean="0"/>
              <a:t>Accurate scale</a:t>
            </a:r>
          </a:p>
          <a:p>
            <a:endParaRPr lang="en-CA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928670"/>
            <a:ext cx="2721600" cy="2930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143380"/>
            <a:ext cx="2721951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Procedure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/>
          <a:lstStyle/>
          <a:p>
            <a:pPr marL="550926" indent="-514350">
              <a:buNone/>
            </a:pPr>
            <a:r>
              <a:rPr lang="en-CA" dirty="0" smtClean="0">
                <a:solidFill>
                  <a:schemeClr val="accent1"/>
                </a:solidFill>
              </a:rPr>
              <a:t>1. </a:t>
            </a:r>
            <a:r>
              <a:rPr lang="en-CA" dirty="0" smtClean="0"/>
              <a:t>Measured mass of empty crucible</a:t>
            </a:r>
          </a:p>
          <a:p>
            <a:pPr marL="550926" indent="-514350">
              <a:buNone/>
            </a:pPr>
            <a:r>
              <a:rPr lang="en-CA" dirty="0" smtClean="0">
                <a:solidFill>
                  <a:schemeClr val="accent1"/>
                </a:solidFill>
              </a:rPr>
              <a:t>2. </a:t>
            </a:r>
            <a:r>
              <a:rPr lang="en-CA" dirty="0" err="1" smtClean="0"/>
              <a:t>NaCl</a:t>
            </a:r>
            <a:r>
              <a:rPr lang="en-CA" baseline="-25000" dirty="0" smtClean="0"/>
              <a:t> </a:t>
            </a:r>
            <a:r>
              <a:rPr lang="en-CA" dirty="0" smtClean="0"/>
              <a:t>solution created</a:t>
            </a:r>
          </a:p>
          <a:p>
            <a:pPr marL="550926" indent="-514350">
              <a:buNone/>
            </a:pPr>
            <a:r>
              <a:rPr lang="en-CA" dirty="0" smtClean="0">
                <a:solidFill>
                  <a:schemeClr val="accent1"/>
                </a:solidFill>
              </a:rPr>
              <a:t>3. </a:t>
            </a:r>
            <a:r>
              <a:rPr lang="en-CA" dirty="0" smtClean="0"/>
              <a:t>Small amounts of AgNO</a:t>
            </a:r>
            <a:r>
              <a:rPr lang="en-CA" baseline="-25000" dirty="0" smtClean="0"/>
              <a:t>3</a:t>
            </a:r>
            <a:r>
              <a:rPr lang="en-CA" dirty="0" smtClean="0"/>
              <a:t> added</a:t>
            </a:r>
          </a:p>
          <a:p>
            <a:pPr marL="550926" indent="-514350">
              <a:buNone/>
            </a:pPr>
            <a:r>
              <a:rPr lang="en-CA" dirty="0" smtClean="0">
                <a:solidFill>
                  <a:schemeClr val="accent1"/>
                </a:solidFill>
              </a:rPr>
              <a:t>4. </a:t>
            </a:r>
            <a:r>
              <a:rPr lang="en-CA" dirty="0" err="1" smtClean="0"/>
              <a:t>AgCl</a:t>
            </a:r>
            <a:r>
              <a:rPr lang="en-CA" dirty="0" smtClean="0"/>
              <a:t> filtered using filter paper and funnel</a:t>
            </a:r>
          </a:p>
          <a:p>
            <a:pPr marL="550926" indent="-514350">
              <a:buFont typeface="+mj-lt"/>
              <a:buAutoNum type="arabicPeriod"/>
            </a:pPr>
            <a:endParaRPr lang="en-CA" dirty="0" smtClean="0"/>
          </a:p>
          <a:p>
            <a:pPr marL="550926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Content Placeholder 3" descr="D:\Ushhud\My Documents\Grade 11\Chemistry\Estimation of Chloride Ions\Photos\111420081533#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0866" y="1474805"/>
            <a:ext cx="339447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Procedure </a:t>
            </a:r>
            <a:r>
              <a:rPr lang="en-CA" baseline="-25000" dirty="0" smtClean="0"/>
              <a:t>Part 2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8291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CA" dirty="0" smtClean="0">
                <a:solidFill>
                  <a:schemeClr val="accent1"/>
                </a:solidFill>
              </a:rPr>
              <a:t>5. </a:t>
            </a:r>
            <a:r>
              <a:rPr lang="en-CA" dirty="0" smtClean="0"/>
              <a:t>After the filter paper had dried, it was carefully placed in the crucible</a:t>
            </a:r>
          </a:p>
          <a:p>
            <a:pPr>
              <a:buNone/>
            </a:pPr>
            <a:r>
              <a:rPr lang="en-CA" dirty="0" smtClean="0">
                <a:solidFill>
                  <a:schemeClr val="accent1"/>
                </a:solidFill>
              </a:rPr>
              <a:t>6. </a:t>
            </a:r>
            <a:r>
              <a:rPr lang="en-CA" dirty="0" smtClean="0"/>
              <a:t>Filter was allowed to burn; </a:t>
            </a:r>
            <a:r>
              <a:rPr lang="en-CA" dirty="0" err="1" smtClean="0"/>
              <a:t>AgCl</a:t>
            </a:r>
            <a:r>
              <a:rPr lang="en-CA" dirty="0" smtClean="0"/>
              <a:t> remained in the crucible</a:t>
            </a:r>
          </a:p>
          <a:p>
            <a:pPr>
              <a:buNone/>
            </a:pPr>
            <a:r>
              <a:rPr lang="en-CA" dirty="0" smtClean="0">
                <a:solidFill>
                  <a:schemeClr val="accent1"/>
                </a:solidFill>
              </a:rPr>
              <a:t>7. </a:t>
            </a:r>
            <a:r>
              <a:rPr lang="en-CA" dirty="0" smtClean="0"/>
              <a:t>Found mass of </a:t>
            </a:r>
            <a:r>
              <a:rPr lang="en-CA" dirty="0" err="1" smtClean="0"/>
              <a:t>AgCl</a:t>
            </a:r>
            <a:endParaRPr lang="en-US" dirty="0"/>
          </a:p>
        </p:txBody>
      </p:sp>
      <p:pic>
        <p:nvPicPr>
          <p:cNvPr id="4" name="Picture 3" descr="D:\Ushhud\My Documents\Grade 11\Chemistry\Estimation of Chloride Ions\Photos\SEND20081118_0010.JPG"/>
          <p:cNvPicPr>
            <a:picLocks noChangeAspect="1" noChangeArrowheads="1"/>
          </p:cNvPicPr>
          <p:nvPr/>
        </p:nvPicPr>
        <p:blipFill>
          <a:blip r:embed="rId2"/>
          <a:srcRect r="10934" b="3717"/>
          <a:stretch>
            <a:fillRect/>
          </a:stretch>
        </p:blipFill>
        <p:spPr bwMode="auto">
          <a:xfrm>
            <a:off x="4357686" y="1785926"/>
            <a:ext cx="458176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Safety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57544" cy="4829196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Safety goggles were worn at all times</a:t>
            </a:r>
          </a:p>
          <a:p>
            <a:r>
              <a:rPr lang="en-CA" dirty="0" smtClean="0"/>
              <a:t>Workspace was free of clutter</a:t>
            </a:r>
            <a:endParaRPr lang="en-US" dirty="0" smtClean="0"/>
          </a:p>
          <a:p>
            <a:r>
              <a:rPr lang="en-CA" dirty="0" smtClean="0"/>
              <a:t>All hot materials were handled with care</a:t>
            </a:r>
          </a:p>
          <a:p>
            <a:r>
              <a:rPr lang="en-CA" dirty="0" smtClean="0"/>
              <a:t>All substances were handled properly</a:t>
            </a: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428736"/>
            <a:ext cx="2643206" cy="1809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643314"/>
            <a:ext cx="1943104" cy="2857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Observations – Qualitative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500174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D:\Ushhud\My Documents\Grade 11\Chemistry\Estimation of Chloride Ions\Photos\SEND20081118_0010.JPG"/>
          <p:cNvPicPr>
            <a:picLocks noChangeAspect="1" noChangeArrowheads="1"/>
          </p:cNvPicPr>
          <p:nvPr/>
        </p:nvPicPr>
        <p:blipFill>
          <a:blip r:embed="rId3" cstate="print"/>
          <a:srcRect r="10934"/>
          <a:stretch>
            <a:fillRect/>
          </a:stretch>
        </p:blipFill>
        <p:spPr bwMode="auto">
          <a:xfrm>
            <a:off x="5143504" y="3857628"/>
            <a:ext cx="3286148" cy="2767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785786" y="4929198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000" dirty="0" smtClean="0"/>
              <a:t> Black substances remain; carbon from filter paper which had not totally dissipated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071934" y="1714488"/>
            <a:ext cx="49291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000" dirty="0" smtClean="0"/>
              <a:t> NaCl and AgNO3 were clear, aqueous solutions</a:t>
            </a:r>
          </a:p>
          <a:p>
            <a:endParaRPr lang="en-CA" sz="2000" dirty="0" smtClean="0"/>
          </a:p>
          <a:p>
            <a:pPr>
              <a:buFont typeface="Arial" pitchFamily="34" charset="0"/>
              <a:buChar char="•"/>
            </a:pPr>
            <a:r>
              <a:rPr lang="en-CA" sz="2000" dirty="0" smtClean="0"/>
              <a:t> Precipitate of AgCl formed from a double displacement reaction</a:t>
            </a:r>
            <a:endParaRPr 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Observations – Qualitative</a:t>
            </a:r>
            <a:endParaRPr lang="en-US" baseline="-25000" dirty="0"/>
          </a:p>
        </p:txBody>
      </p:sp>
      <p:pic>
        <p:nvPicPr>
          <p:cNvPr id="8" name="Silver Chloride ppt.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65400" y="2357438"/>
            <a:ext cx="3721100" cy="27908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450</TotalTime>
  <Words>671</Words>
  <Application>Microsoft Office PowerPoint</Application>
  <PresentationFormat>On-screen Show (4:3)</PresentationFormat>
  <Paragraphs>142</Paragraphs>
  <Slides>21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Slide 1</vt:lpstr>
      <vt:lpstr>Introduction</vt:lpstr>
      <vt:lpstr>Objective</vt:lpstr>
      <vt:lpstr>Materials</vt:lpstr>
      <vt:lpstr>Procedure</vt:lpstr>
      <vt:lpstr>Procedure Part 2</vt:lpstr>
      <vt:lpstr>Safety Precautions</vt:lpstr>
      <vt:lpstr>Observations – Qualitative</vt:lpstr>
      <vt:lpstr>Observations – Qualitative</vt:lpstr>
      <vt:lpstr>Observations – Quantitative</vt:lpstr>
      <vt:lpstr>Calculations</vt:lpstr>
      <vt:lpstr>Calculations Part 2</vt:lpstr>
      <vt:lpstr>Discussion</vt:lpstr>
      <vt:lpstr>Discussion Part 2: Analytical Chemistry</vt:lpstr>
      <vt:lpstr>Analytical Chemistry Part 2</vt:lpstr>
      <vt:lpstr>Discussion Part 3: Thermogravimetric Analysis</vt:lpstr>
      <vt:lpstr>Discussion Part 4: Volumetric Titration</vt:lpstr>
      <vt:lpstr>Volumetric Titration Part 2</vt:lpstr>
      <vt:lpstr>Conclusion</vt:lpstr>
      <vt:lpstr>Sources of Error</vt:lpstr>
      <vt:lpstr>Suggested Modifications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...</dc:creator>
  <cp:lastModifiedBy>...</cp:lastModifiedBy>
  <cp:revision>104</cp:revision>
  <dcterms:created xsi:type="dcterms:W3CDTF">2008-12-16T00:43:53Z</dcterms:created>
  <dcterms:modified xsi:type="dcterms:W3CDTF">2008-12-21T20:03:55Z</dcterms:modified>
</cp:coreProperties>
</file>